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452" r:id="rId4"/>
    <p:sldId id="353" r:id="rId5"/>
    <p:sldId id="364" r:id="rId6"/>
    <p:sldId id="356" r:id="rId7"/>
    <p:sldId id="409" r:id="rId8"/>
    <p:sldId id="410" r:id="rId9"/>
    <p:sldId id="327" r:id="rId10"/>
    <p:sldId id="388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4" r:id="rId22"/>
    <p:sldId id="405" r:id="rId23"/>
    <p:sldId id="403" r:id="rId24"/>
    <p:sldId id="400" r:id="rId25"/>
    <p:sldId id="401" r:id="rId26"/>
    <p:sldId id="402" r:id="rId27"/>
    <p:sldId id="411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8" r:id="rId45"/>
    <p:sldId id="429" r:id="rId46"/>
    <p:sldId id="430" r:id="rId47"/>
    <p:sldId id="434" r:id="rId48"/>
    <p:sldId id="435" r:id="rId49"/>
    <p:sldId id="436" r:id="rId50"/>
    <p:sldId id="437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07" r:id="rId66"/>
    <p:sldId id="408" r:id="rId67"/>
    <p:sldId id="406" r:id="rId68"/>
    <p:sldId id="382" r:id="rId69"/>
    <p:sldId id="384" r:id="rId70"/>
    <p:sldId id="383" r:id="rId71"/>
    <p:sldId id="385" r:id="rId72"/>
    <p:sldId id="381" r:id="rId73"/>
    <p:sldId id="431" r:id="rId74"/>
    <p:sldId id="432" r:id="rId75"/>
    <p:sldId id="433" r:id="rId76"/>
    <p:sldId id="34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179"/>
  </p:normalViewPr>
  <p:slideViewPr>
    <p:cSldViewPr snapToGrid="0" snapToObjects="1">
      <p:cViewPr varScale="1">
        <p:scale>
          <a:sx n="99" d="100"/>
          <a:sy n="99" d="100"/>
        </p:scale>
        <p:origin x="1056" y="18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4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7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66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tests we can do but we won’t go into those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9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39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5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t-stat is beyond 1.96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2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t-stat is beyond 1.96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units are z scores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 deviation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2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t-stat is beyond 1.96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90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z score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09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5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28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39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0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your sample size increases, the t gets closer and closer to the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75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2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75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76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528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83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86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413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03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77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62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4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9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29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9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only works if the distribution of the raw scores are normally-distributed!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22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98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64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9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58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00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38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44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041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183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1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only works if the distribution of the raw scores are normally-distributed!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00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58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336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258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233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50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831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75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If our computed t value is beyond 2.05 OR our p-value is below .05, then we REJECT the null (the findings are statistically significant)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878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146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8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996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601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410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566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820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level is the chance of a Type I error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it smaller (e.g., .01) then Type I error decreases, but Type II error increases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Two-tailed tests are more conservative than one-tailed tests (let’s stick with two-tailed)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89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375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406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412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more dangerous in your field?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021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07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71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506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0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your sample size increases, the t gets closer and closer to the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D73-E719-D849-B192-46101C5BDE90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701-0A79-F944-95C4-63D074BCD5FE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0CA4-DAFA-6D46-8CB2-2C9884C33B19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69C-4E88-FD4D-B0FD-C205835C558E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FD85-1BA6-C144-9430-792891429B46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D6FA-46B1-AB4D-BA89-52D1F1EDB7DC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0F6F-40DD-C041-8CA9-F3B7FE603DF0}" type="datetime1">
              <a:rPr lang="en-US" smtClean="0"/>
              <a:t>12/19/19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8225-12C7-9541-8776-7D580B3D5DF4}" type="datetime1">
              <a:rPr lang="en-US" smtClean="0"/>
              <a:t>12/19/19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8ADA-5976-EF4F-970E-AF67408D4544}" type="datetime1">
              <a:rPr lang="en-US" smtClean="0"/>
              <a:t>12/19/19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50B1-E69C-BF40-8DA9-7B6511B1163C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A9B4-0EE4-FC4D-BE81-EA98845A0C10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6ACF-BE73-1A41-A391-5F549B566778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Q_classification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5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Single-Sample T-tests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638523"/>
            <a:ext cx="47625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one sample, and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you do not know the population standard deviation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0" y="1772722"/>
            <a:ext cx="35702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B0063-8F5F-BA4C-8696-F2654F1DEBC7}"/>
              </a:ext>
            </a:extLst>
          </p:cNvPr>
          <p:cNvSpPr/>
          <p:nvPr/>
        </p:nvSpPr>
        <p:spPr>
          <a:xfrm>
            <a:off x="6032501" y="1794450"/>
            <a:ext cx="53213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cs typeface="Consolas" charset="0"/>
              </a:rPr>
              <a:t>Slightly different distribution</a:t>
            </a:r>
            <a:endParaRPr lang="en-US" sz="40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AB5463-F60C-AA44-AA86-7F28AA0B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1" y="3500415"/>
            <a:ext cx="5168900" cy="275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1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T-Tests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81692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7469-6DC1-C542-A3A0-2B60CBF260BB}"/>
              </a:ext>
            </a:extLst>
          </p:cNvPr>
          <p:cNvSpPr/>
          <p:nvPr/>
        </p:nvSpPr>
        <p:spPr>
          <a:xfrm>
            <a:off x="2209800" y="184603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6-step approach!</a:t>
            </a:r>
            <a:endParaRPr lang="en-US" sz="2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3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9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4762907"/>
            <a:ext cx="736492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interval/ratio DV and an IV that is for a single sample (group)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2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296553"/>
            <a:ext cx="7364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outcome needs to be normal (for small samples)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818427" y="3702081"/>
            <a:ext cx="939342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52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96777" y="3835162"/>
            <a:ext cx="736492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 of our sample is supposed to match the population variance (but do we know it?)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9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Hard to assess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3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𝑐𝑙𝑎𝑠𝑠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𝑝𝑜𝑝𝑢𝑙𝑎𝑡𝑖𝑜𝑛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 class’s mean is different than the population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𝑐𝑙𝑎𝑠𝑠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𝑝𝑜𝑝𝑢𝑙𝑎𝑡𝑖𝑜𝑛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class and the population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73404" r="-199582" b="-14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 class’s mean is different than the population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133607" r="-199582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class and the population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315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41BF-5204-D943-ADA1-8B351036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58" y="3220834"/>
            <a:ext cx="4895494" cy="30105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F30F44-F0BF-B44E-8D92-0576089E12D6}"/>
              </a:ext>
            </a:extLst>
          </p:cNvPr>
          <p:cNvGrpSpPr/>
          <p:nvPr/>
        </p:nvGrpSpPr>
        <p:grpSpPr>
          <a:xfrm>
            <a:off x="7404100" y="4812859"/>
            <a:ext cx="4051300" cy="1307449"/>
            <a:chOff x="7404100" y="4812859"/>
            <a:chExt cx="4051300" cy="13074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ACB965-EDD4-144F-B457-4B76AFFA7CD9}"/>
                </a:ext>
              </a:extLst>
            </p:cNvPr>
            <p:cNvCxnSpPr/>
            <p:nvPr/>
          </p:nvCxnSpPr>
          <p:spPr>
            <a:xfrm>
              <a:off x="80518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606A8A-B9B0-DC46-AD0F-C461285DCCE6}"/>
                </a:ext>
              </a:extLst>
            </p:cNvPr>
            <p:cNvCxnSpPr/>
            <p:nvPr/>
          </p:nvCxnSpPr>
          <p:spPr>
            <a:xfrm>
              <a:off x="106934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029505-ECD9-D747-83AD-B60B39342FAF}"/>
                </a:ext>
              </a:extLst>
            </p:cNvPr>
            <p:cNvCxnSpPr/>
            <p:nvPr/>
          </p:nvCxnSpPr>
          <p:spPr>
            <a:xfrm flipH="1">
              <a:off x="7404100" y="5466583"/>
              <a:ext cx="5461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1E1FE6-AB1B-AC4D-8135-732760347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0" y="5466583"/>
              <a:ext cx="6096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4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23BF1-B6D7-CF47-A0A4-F6DA0DABA294}"/>
              </a:ext>
            </a:extLst>
          </p:cNvPr>
          <p:cNvSpPr/>
          <p:nvPr/>
        </p:nvSpPr>
        <p:spPr>
          <a:xfrm>
            <a:off x="1055911" y="3186251"/>
            <a:ext cx="1082584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Hypothesis Testing with Z Scores (continued</a:t>
            </a:r>
            <a:r>
              <a:rPr lang="en-US" sz="32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4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Hypothesis Testing with t-tests (one sample, independent samples, and paired-samples)</a:t>
            </a:r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74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𝑵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>
                <a:blip r:embed="rId3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3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𝑵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>
                <a:blip r:embed="rId3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2A4470-CB93-2B42-A638-EB9FC4F7DE82}"/>
              </a:ext>
            </a:extLst>
          </p:cNvPr>
          <p:cNvSpPr/>
          <p:nvPr/>
        </p:nvSpPr>
        <p:spPr>
          <a:xfrm>
            <a:off x="9646070" y="5996774"/>
            <a:ext cx="673100" cy="2795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644A-62B4-2F44-A523-8F0FB38AFD87}"/>
              </a:ext>
            </a:extLst>
          </p:cNvPr>
          <p:cNvCxnSpPr/>
          <p:nvPr/>
        </p:nvCxnSpPr>
        <p:spPr>
          <a:xfrm>
            <a:off x="7534334" y="6147998"/>
            <a:ext cx="20574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54438-4AB6-4C47-90D2-C95BC0D47307}"/>
              </a:ext>
            </a:extLst>
          </p:cNvPr>
          <p:cNvCxnSpPr>
            <a:cxnSpLocks/>
          </p:cNvCxnSpPr>
          <p:nvPr/>
        </p:nvCxnSpPr>
        <p:spPr>
          <a:xfrm>
            <a:off x="9982200" y="812800"/>
            <a:ext cx="0" cy="501506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7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regions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88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uiExpan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The SEM,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𝝁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, and M will be given to you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blipFill>
                <a:blip r:embed="rId3"/>
                <a:stretch>
                  <a:fillRect l="-653" t="-12195" r="-65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/>
              <p:nvPr/>
            </p:nvSpPr>
            <p:spPr>
              <a:xfrm>
                <a:off x="4729531" y="1705971"/>
                <a:ext cx="2855269" cy="1617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𝑆𝐷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531" y="1705971"/>
                <a:ext cx="2855269" cy="1617751"/>
              </a:xfrm>
              <a:prstGeom prst="rect">
                <a:avLst/>
              </a:prstGeom>
              <a:blipFill>
                <a:blip r:embed="rId4"/>
                <a:stretch>
                  <a:fillRect t="-34109" r="-1333" b="-110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/>
              <p:nvPr/>
            </p:nvSpPr>
            <p:spPr>
              <a:xfrm>
                <a:off x="2209800" y="4485109"/>
                <a:ext cx="77851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 and 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𝑐𝑟𝑖𝑡𝑖𝑐𝑎𝑙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Or</a:t>
                </a: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it, look up its p-value, and compare to our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level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485109"/>
                <a:ext cx="7785100" cy="1815882"/>
              </a:xfrm>
              <a:prstGeom prst="rect">
                <a:avLst/>
              </a:prstGeom>
              <a:blipFill>
                <a:blip r:embed="rId5"/>
                <a:stretch>
                  <a:fillRect l="-326" t="-2778" r="-2932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51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 estimates is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Cohen’s d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4941902" y="2758923"/>
                <a:ext cx="2308196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902" y="2758923"/>
                <a:ext cx="2308196" cy="1037143"/>
              </a:xfrm>
              <a:prstGeom prst="rect">
                <a:avLst/>
              </a:prstGeom>
              <a:blipFill>
                <a:blip r:embed="rId3"/>
                <a:stretch>
                  <a:fillRect l="-3825" t="-8434" r="-2732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0F6F4-904B-5E4C-BA9A-6719B53D6AF3}"/>
              </a:ext>
            </a:extLst>
          </p:cNvPr>
          <p:cNvGraphicFramePr>
            <a:graphicFrameLocks noGrp="1"/>
          </p:cNvGraphicFramePr>
          <p:nvPr/>
        </p:nvGraphicFramePr>
        <p:xfrm>
          <a:off x="2273300" y="4185770"/>
          <a:ext cx="76454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4006104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60525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Estimated Size of the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86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9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on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216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2358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Independent Samples t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-test vs One-Sample t-test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198" y="1824566"/>
              <a:ext cx="10806114" cy="40446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and</a:t>
                          </a:r>
                          <a:r>
                            <a:rPr lang="en-US" sz="2400" baseline="0" dirty="0"/>
                            <a:t> want to </a:t>
                          </a:r>
                          <a:r>
                            <a:rPr lang="en-US" sz="2400" b="1" baseline="0" dirty="0"/>
                            <a:t>compare our single sample </a:t>
                          </a:r>
                          <a:r>
                            <a:rPr lang="en-US" sz="2400" baseline="0" dirty="0"/>
                            <a:t>to it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Have </a:t>
                          </a:r>
                          <a:r>
                            <a:rPr lang="en-US" sz="2400" b="1" dirty="0"/>
                            <a:t>two independent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dirty="0"/>
                            <a:t>groups that you want to compare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Independent</a:t>
                          </a:r>
                          <a:r>
                            <a:rPr lang="en-US" sz="2400" baseline="0" dirty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a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pooled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latin typeface="Cambria Math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standard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deviation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762569"/>
                  </p:ext>
                </p:extLst>
              </p:nvPr>
            </p:nvGraphicFramePr>
            <p:xfrm>
              <a:off x="838198" y="1824566"/>
              <a:ext cx="10806114" cy="40446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88951333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7736764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</a:t>
                          </a:r>
                          <a:r>
                            <a:rPr lang="en-US" sz="2400" dirty="0" smtClean="0"/>
                            <a:t>and</a:t>
                          </a:r>
                          <a:r>
                            <a:rPr lang="en-US" sz="2400" baseline="0" dirty="0" smtClean="0"/>
                            <a:t> want to </a:t>
                          </a:r>
                          <a:r>
                            <a:rPr lang="en-US" sz="2400" b="1" baseline="0" dirty="0" smtClean="0"/>
                            <a:t>compare our single sample </a:t>
                          </a:r>
                          <a:r>
                            <a:rPr lang="en-US" sz="2400" baseline="0" dirty="0" smtClean="0"/>
                            <a:t>to it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42564" r="-612" b="-25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35426621"/>
                      </a:ext>
                    </a:extLst>
                  </a:tr>
                  <a:tr h="2398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Have </a:t>
                          </a:r>
                          <a:r>
                            <a:rPr lang="en-US" sz="2400" b="1" dirty="0" smtClean="0"/>
                            <a:t>two independent</a:t>
                          </a:r>
                          <a:r>
                            <a:rPr lang="en-US" sz="2400" baseline="0" dirty="0" smtClean="0"/>
                            <a:t> </a:t>
                          </a:r>
                          <a:r>
                            <a:rPr lang="en-US" sz="2400" dirty="0" smtClean="0"/>
                            <a:t>groups that you want to compare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Independent</a:t>
                          </a:r>
                          <a:r>
                            <a:rPr lang="en-US" sz="2400" baseline="0" dirty="0" smtClean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 </a:t>
                          </a:r>
                          <a:r>
                            <a:rPr lang="en-US" sz="2400" dirty="0"/>
                            <a:t>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70558" r="-612" b="-251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596658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7227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288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Still using the </a:t>
            </a:r>
            <a:r>
              <a:rPr lang="en-US" b="1">
                <a:latin typeface="Consolas" charset="0"/>
                <a:ea typeface="Consolas" charset="0"/>
                <a:cs typeface="Consolas" charset="0"/>
              </a:rPr>
              <a:t>same t-distribution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AB5463-F60C-AA44-AA86-7F28AA0B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4" y="2277109"/>
            <a:ext cx="7648576" cy="407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167036"/>
            <a:ext cx="54911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two different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The groups are independent (not repeated measures)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672263" y="682674"/>
          <a:ext cx="5091112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6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6"/>
            <a:ext cx="10997513" cy="137247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Tests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29BA26-EFF2-3344-98AA-4592B33D1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0983"/>
              </p:ext>
            </p:extLst>
          </p:nvPr>
        </p:nvGraphicFramePr>
        <p:xfrm>
          <a:off x="741609" y="1710628"/>
          <a:ext cx="1092665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7146">
                  <a:extLst>
                    <a:ext uri="{9D8B030D-6E8A-4147-A177-3AD203B41FA5}">
                      <a16:colId xmlns:a16="http://schemas.microsoft.com/office/drawing/2014/main" val="2554903296"/>
                    </a:ext>
                  </a:extLst>
                </a:gridCol>
                <a:gridCol w="5209504">
                  <a:extLst>
                    <a:ext uri="{9D8B030D-6E8A-4147-A177-3AD203B41FA5}">
                      <a16:colId xmlns:a16="http://schemas.microsoft.com/office/drawing/2014/main" val="2875875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Situation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Test to Use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367643"/>
                  </a:ext>
                </a:extLst>
              </a:tr>
              <a:tr h="498027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Group: </a:t>
                      </a:r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Know population mean and standard deviation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Z-Test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42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Group: </a:t>
                      </a:r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Know population mean but not the standard deviation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One-Sample T-Test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66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Have </a:t>
                      </a:r>
                      <a:r>
                        <a:rPr lang="en-US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two independent</a:t>
                      </a:r>
                      <a:r>
                        <a:rPr lang="en-US" sz="22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groups that you want to compare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Independent</a:t>
                      </a:r>
                      <a:r>
                        <a:rPr lang="en-US" sz="22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Samples</a:t>
                      </a:r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T-Test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36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Have </a:t>
                      </a:r>
                      <a:r>
                        <a:rPr lang="en-US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same individuals</a:t>
                      </a:r>
                      <a:r>
                        <a:rPr lang="en-US" sz="2200" b="1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measured two times</a:t>
                      </a:r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Paired </a:t>
                      </a:r>
                      <a:r>
                        <a:rPr lang="en-US" sz="22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Samples</a:t>
                      </a:r>
                    </a:p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T-Test</a:t>
                      </a:r>
                    </a:p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(Dependent Samples T-Test)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6732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F54C2B-2EA8-B14F-B7B1-9573494E5E9A}"/>
              </a:ext>
            </a:extLst>
          </p:cNvPr>
          <p:cNvSpPr txBox="1"/>
          <p:nvPr/>
        </p:nvSpPr>
        <p:spPr>
          <a:xfrm>
            <a:off x="741609" y="5753823"/>
            <a:ext cx="993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We will show a quick example of each to introduce you to the overall approach</a:t>
            </a:r>
          </a:p>
        </p:txBody>
      </p:sp>
    </p:spTree>
    <p:extLst>
      <p:ext uri="{BB962C8B-B14F-4D97-AF65-F5344CB8AC3E}">
        <p14:creationId xmlns:p14="http://schemas.microsoft.com/office/powerpoint/2010/main" val="25156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T-Tests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81692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7469-6DC1-C542-A3A0-2B60CBF260BB}"/>
              </a:ext>
            </a:extLst>
          </p:cNvPr>
          <p:cNvSpPr/>
          <p:nvPr/>
        </p:nvSpPr>
        <p:spPr>
          <a:xfrm>
            <a:off x="2209800" y="184603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same 6 step approach!</a:t>
            </a:r>
            <a:endParaRPr lang="en-US" sz="2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52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1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5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4762907"/>
            <a:ext cx="736492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interval/ratio DV and an IV defines two groups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296553"/>
            <a:ext cx="7364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outcome needs to be normal (for small samples)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818427" y="3702081"/>
            <a:ext cx="939342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654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96777" y="3835162"/>
            <a:ext cx="736492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the two groups should be equal (although we can handle not equality)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66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10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 1 and the group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823901"/>
                  </p:ext>
                </p:extLst>
              </p:nvPr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72449" r="-200605" b="-141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One</a:t>
                          </a:r>
                          <a:r>
                            <a:rPr lang="en-US" sz="2400" baseline="0" dirty="0" smtClean="0"/>
                            <a:t> of the groups’ </a:t>
                          </a:r>
                          <a:r>
                            <a:rPr lang="en-US" sz="2400" dirty="0" smtClean="0"/>
                            <a:t>means </a:t>
                          </a:r>
                          <a:r>
                            <a:rPr lang="en-US" sz="2400" dirty="0"/>
                            <a:t>is different than </a:t>
                          </a:r>
                          <a:r>
                            <a:rPr lang="en-US" sz="2400" dirty="0" smtClean="0"/>
                            <a:t>the</a:t>
                          </a:r>
                          <a:r>
                            <a:rPr lang="en-US" sz="2400" baseline="0" dirty="0" smtClean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89195531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132549" r="-200605" b="-9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</a:t>
                          </a:r>
                          <a:r>
                            <a:rPr lang="en-US" sz="2400" dirty="0" smtClean="0"/>
                            <a:t>group 1 and </a:t>
                          </a:r>
                          <a:r>
                            <a:rPr lang="en-US" sz="2400" dirty="0"/>
                            <a:t>the </a:t>
                          </a:r>
                          <a:r>
                            <a:rPr lang="en-US" sz="2400" dirty="0" smtClean="0"/>
                            <a:t>group 2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2682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41BF-5204-D943-ADA1-8B351036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58" y="3220834"/>
            <a:ext cx="4895494" cy="30105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F30F44-F0BF-B44E-8D92-0576089E12D6}"/>
              </a:ext>
            </a:extLst>
          </p:cNvPr>
          <p:cNvGrpSpPr/>
          <p:nvPr/>
        </p:nvGrpSpPr>
        <p:grpSpPr>
          <a:xfrm>
            <a:off x="7404100" y="4812859"/>
            <a:ext cx="4051300" cy="1307449"/>
            <a:chOff x="7404100" y="4812859"/>
            <a:chExt cx="4051300" cy="13074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ACB965-EDD4-144F-B457-4B76AFFA7CD9}"/>
                </a:ext>
              </a:extLst>
            </p:cNvPr>
            <p:cNvCxnSpPr/>
            <p:nvPr/>
          </p:nvCxnSpPr>
          <p:spPr>
            <a:xfrm>
              <a:off x="80518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606A8A-B9B0-DC46-AD0F-C461285DCCE6}"/>
                </a:ext>
              </a:extLst>
            </p:cNvPr>
            <p:cNvCxnSpPr/>
            <p:nvPr/>
          </p:nvCxnSpPr>
          <p:spPr>
            <a:xfrm>
              <a:off x="106934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029505-ECD9-D747-83AD-B60B39342FAF}"/>
                </a:ext>
              </a:extLst>
            </p:cNvPr>
            <p:cNvCxnSpPr/>
            <p:nvPr/>
          </p:nvCxnSpPr>
          <p:spPr>
            <a:xfrm flipH="1">
              <a:off x="7404100" y="5466583"/>
              <a:ext cx="5461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1E1FE6-AB1B-AC4D-8135-732760347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0" y="5466583"/>
              <a:ext cx="6096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0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0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Z-Scores for an Individual Point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D6FF3-A519-5444-B733-6E10BCA55F75}"/>
              </a:ext>
            </a:extLst>
          </p:cNvPr>
          <p:cNvSpPr txBox="1"/>
          <p:nvPr/>
        </p:nvSpPr>
        <p:spPr>
          <a:xfrm>
            <a:off x="838200" y="3153796"/>
            <a:ext cx="105156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Tells us:</a:t>
            </a:r>
          </a:p>
          <a:p>
            <a:endParaRPr lang="en-US" sz="2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If the score is </a:t>
            </a: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above or below the mean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How large (</a:t>
            </a:r>
            <a:r>
              <a:rPr lang="en-US" sz="32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the magnitude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 the deviation from the mean is to other data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919DC5-F382-C84B-852B-EE3DB37B7DA1}"/>
                  </a:ext>
                </a:extLst>
              </p:cNvPr>
              <p:cNvSpPr txBox="1"/>
              <p:nvPr/>
            </p:nvSpPr>
            <p:spPr>
              <a:xfrm>
                <a:off x="4699880" y="1845898"/>
                <a:ext cx="2792239" cy="115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919DC5-F382-C84B-852B-EE3DB37B7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880" y="1845898"/>
                <a:ext cx="2792239" cy="1152688"/>
              </a:xfrm>
              <a:prstGeom prst="rect">
                <a:avLst/>
              </a:prstGeom>
              <a:blipFill>
                <a:blip r:embed="rId3"/>
                <a:stretch>
                  <a:fillRect t="-8696" b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066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7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𝑵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>
                <a:blip r:embed="rId3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2A4470-CB93-2B42-A638-EB9FC4F7DE82}"/>
              </a:ext>
            </a:extLst>
          </p:cNvPr>
          <p:cNvSpPr/>
          <p:nvPr/>
        </p:nvSpPr>
        <p:spPr>
          <a:xfrm>
            <a:off x="9646070" y="5996774"/>
            <a:ext cx="673100" cy="2795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644A-62B4-2F44-A523-8F0FB38AFD87}"/>
              </a:ext>
            </a:extLst>
          </p:cNvPr>
          <p:cNvCxnSpPr/>
          <p:nvPr/>
        </p:nvCxnSpPr>
        <p:spPr>
          <a:xfrm>
            <a:off x="7534334" y="6147998"/>
            <a:ext cx="20574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54438-4AB6-4C47-90D2-C95BC0D47307}"/>
              </a:ext>
            </a:extLst>
          </p:cNvPr>
          <p:cNvCxnSpPr>
            <a:cxnSpLocks/>
          </p:cNvCxnSpPr>
          <p:nvPr/>
        </p:nvCxnSpPr>
        <p:spPr>
          <a:xfrm>
            <a:off x="9982200" y="812800"/>
            <a:ext cx="0" cy="501506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64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regions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16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uiExpan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The SEM,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𝝁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, and M will be given to you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blipFill>
                <a:blip r:embed="rId3"/>
                <a:stretch>
                  <a:fillRect l="-653" t="-12195" r="-65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/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𝑆𝐷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9A27781-6779-CA48-96CD-3E7F6E6F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/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 and 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𝑐𝑟𝑖𝑡𝑖𝑐𝑎𝑙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Or</a:t>
                </a: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it, look up its p-value, and compare to our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level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8402F19-A5A0-3542-B759-AE038D4F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392" t="-3356" r="-297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91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 estimates is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Cohen’s d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4941902" y="2758923"/>
                <a:ext cx="2788649" cy="1191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902" y="2758923"/>
                <a:ext cx="2788649" cy="11916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0F6F4-904B-5E4C-BA9A-6719B53D6AF3}"/>
              </a:ext>
            </a:extLst>
          </p:cNvPr>
          <p:cNvGraphicFramePr>
            <a:graphicFrameLocks noGrp="1"/>
          </p:cNvGraphicFramePr>
          <p:nvPr/>
        </p:nvGraphicFramePr>
        <p:xfrm>
          <a:off x="2273300" y="4185770"/>
          <a:ext cx="76454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4006104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60525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Estimated Size of the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86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39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on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XX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20754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Independent Samples T-test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838200" y="2575620"/>
                <a:ext cx="105156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Study about attention span and our “Creation of Totally Distracted People” intervention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Two groups: 1) Treatment and 2) Control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𝟕𝟓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with a N = 100 in both groups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think our intervention works so we want to test 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Can we say that it does work?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5620"/>
                <a:ext cx="10515600" cy="3970318"/>
              </a:xfrm>
              <a:prstGeom prst="rect">
                <a:avLst/>
              </a:prstGeom>
              <a:blipFill>
                <a:blip r:embed="rId3"/>
                <a:stretch>
                  <a:fillRect l="-965" t="-1597" r="-1930" b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3887703" y="1519308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practice!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841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Paired Samples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806099"/>
              <a:ext cx="10806114" cy="4434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Have </a:t>
                          </a:r>
                          <a:r>
                            <a:rPr lang="en-US" sz="2400" b="1" dirty="0"/>
                            <a:t>two independent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dirty="0"/>
                            <a:t>groups that you want to compare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Independent</a:t>
                          </a:r>
                          <a:r>
                            <a:rPr lang="en-US" sz="2400" baseline="0" dirty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Have </a:t>
                          </a:r>
                          <a:r>
                            <a:rPr lang="en-US" sz="2400" b="1" dirty="0"/>
                            <a:t>same individuals</a:t>
                          </a:r>
                          <a:r>
                            <a:rPr lang="en-US" sz="2400" b="1" baseline="0" dirty="0"/>
                            <a:t> measured two times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Paired </a:t>
                          </a:r>
                          <a:r>
                            <a:rPr lang="en-US" sz="2400" baseline="0" dirty="0"/>
                            <a:t>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 T-Test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(Dependent 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T-Test)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𝑑𝑖𝑓𝑓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𝑑𝑖𝑓𝑓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𝐷𝐼𝐹𝐹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𝐷𝐼𝐹𝐹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the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standard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latin typeface="Cambria Math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devation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of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the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difference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450513"/>
                  </p:ext>
                </p:extLst>
              </p:nvPr>
            </p:nvGraphicFramePr>
            <p:xfrm>
              <a:off x="838200" y="1806099"/>
              <a:ext cx="10806114" cy="4434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88951333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77367643"/>
                      </a:ext>
                    </a:extLst>
                  </a:tr>
                  <a:tr h="16389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Have </a:t>
                          </a:r>
                          <a:r>
                            <a:rPr lang="en-US" sz="2400" b="1" dirty="0" smtClean="0"/>
                            <a:t>two independent</a:t>
                          </a:r>
                          <a:r>
                            <a:rPr lang="en-US" sz="2400" baseline="0" dirty="0" smtClean="0"/>
                            <a:t> </a:t>
                          </a:r>
                          <a:r>
                            <a:rPr lang="en-US" sz="2400" dirty="0" smtClean="0"/>
                            <a:t>groups that you want to compare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Independent</a:t>
                          </a:r>
                          <a:r>
                            <a:rPr lang="en-US" sz="2400" baseline="0" dirty="0" smtClean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 </a:t>
                          </a:r>
                          <a:r>
                            <a:rPr lang="en-US" sz="2400" dirty="0"/>
                            <a:t>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30855" r="-612" b="-179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35426621"/>
                      </a:ext>
                    </a:extLst>
                  </a:tr>
                  <a:tr h="2338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Have </a:t>
                          </a:r>
                          <a:r>
                            <a:rPr lang="en-US" sz="2400" b="1" dirty="0" smtClean="0"/>
                            <a:t>same individuals</a:t>
                          </a:r>
                          <a:r>
                            <a:rPr lang="en-US" sz="2400" b="1" baseline="0" dirty="0" smtClean="0"/>
                            <a:t> measured two times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Paired </a:t>
                          </a:r>
                          <a:r>
                            <a:rPr lang="en-US" sz="2400" baseline="0" dirty="0" smtClean="0"/>
                            <a:t>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 T-Test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(Dependent 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T-Test)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91667" r="-612" b="-26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596658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228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167036"/>
            <a:ext cx="54911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two time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Same individuals measured twice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672263" y="682674"/>
          <a:ext cx="5091113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76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315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Z for a Sample Mean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CE934A-05EB-A141-80B0-F32AD9B7BD11}"/>
                  </a:ext>
                </a:extLst>
              </p:cNvPr>
              <p:cNvSpPr txBox="1"/>
              <p:nvPr/>
            </p:nvSpPr>
            <p:spPr>
              <a:xfrm>
                <a:off x="3974617" y="1690688"/>
                <a:ext cx="4242765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𝑆𝐸𝑀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CE934A-05EB-A141-80B0-F32AD9B7B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617" y="1690688"/>
                <a:ext cx="4242765" cy="1033553"/>
              </a:xfrm>
              <a:prstGeom prst="rect">
                <a:avLst/>
              </a:prstGeom>
              <a:blipFill>
                <a:blip r:embed="rId3"/>
                <a:stretch>
                  <a:fillRect l="-1791" t="-8434" r="-1493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99DE1-6C56-CF4C-B508-3AE9F297BB60}"/>
                  </a:ext>
                </a:extLst>
              </p:cNvPr>
              <p:cNvSpPr txBox="1"/>
              <p:nvPr/>
            </p:nvSpPr>
            <p:spPr>
              <a:xfrm>
                <a:off x="4898363" y="3286109"/>
                <a:ext cx="2395271" cy="104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𝑆𝐸𝑀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99DE1-6C56-CF4C-B508-3AE9F29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63" y="3286109"/>
                <a:ext cx="2395271" cy="1048557"/>
              </a:xfrm>
              <a:prstGeom prst="rect">
                <a:avLst/>
              </a:prstGeom>
              <a:blipFill>
                <a:blip r:embed="rId4"/>
                <a:stretch>
                  <a:fillRect l="-3704" r="-3175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7D9BB3E-BFF5-F442-9702-6120A6B69ADC}"/>
              </a:ext>
            </a:extLst>
          </p:cNvPr>
          <p:cNvSpPr/>
          <p:nvPr/>
        </p:nvSpPr>
        <p:spPr>
          <a:xfrm>
            <a:off x="927100" y="4896535"/>
            <a:ext cx="1042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Depends on </a:t>
            </a:r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sample size 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(bigger sample, smaller SEM)</a:t>
            </a:r>
          </a:p>
        </p:txBody>
      </p:sp>
    </p:spTree>
    <p:extLst>
      <p:ext uri="{BB962C8B-B14F-4D97-AF65-F5344CB8AC3E}">
        <p14:creationId xmlns:p14="http://schemas.microsoft.com/office/powerpoint/2010/main" val="20025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47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4762907"/>
            <a:ext cx="736492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two interval/ratio DVs (one for each time point)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82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296553"/>
            <a:ext cx="7364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outcome needs to be normal (for small samples)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818427" y="3702081"/>
            <a:ext cx="939342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76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96777" y="3835162"/>
            <a:ext cx="7364923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the two time points should be equal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43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 1 and the group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72449" r="-200605" b="-141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One</a:t>
                          </a:r>
                          <a:r>
                            <a:rPr lang="en-US" sz="2400" baseline="0" dirty="0" smtClean="0"/>
                            <a:t> of the groups’ </a:t>
                          </a:r>
                          <a:r>
                            <a:rPr lang="en-US" sz="2400" dirty="0" smtClean="0"/>
                            <a:t>means </a:t>
                          </a:r>
                          <a:r>
                            <a:rPr lang="en-US" sz="2400" dirty="0"/>
                            <a:t>is different than </a:t>
                          </a:r>
                          <a:r>
                            <a:rPr lang="en-US" sz="2400" dirty="0" smtClean="0"/>
                            <a:t>the</a:t>
                          </a:r>
                          <a:r>
                            <a:rPr lang="en-US" sz="2400" baseline="0" dirty="0" smtClean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89195531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132549" r="-200605" b="-9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</a:t>
                          </a:r>
                          <a:r>
                            <a:rPr lang="en-US" sz="2400" dirty="0" smtClean="0"/>
                            <a:t>group 1 and </a:t>
                          </a:r>
                          <a:r>
                            <a:rPr lang="en-US" sz="2400" dirty="0"/>
                            <a:t>the </a:t>
                          </a:r>
                          <a:r>
                            <a:rPr lang="en-US" sz="2400" dirty="0" smtClean="0"/>
                            <a:t>group 2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97463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41BF-5204-D943-ADA1-8B351036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58" y="3220834"/>
            <a:ext cx="4895494" cy="30105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F30F44-F0BF-B44E-8D92-0576089E12D6}"/>
              </a:ext>
            </a:extLst>
          </p:cNvPr>
          <p:cNvGrpSpPr/>
          <p:nvPr/>
        </p:nvGrpSpPr>
        <p:grpSpPr>
          <a:xfrm>
            <a:off x="7404100" y="4812859"/>
            <a:ext cx="4051300" cy="1307449"/>
            <a:chOff x="7404100" y="4812859"/>
            <a:chExt cx="4051300" cy="13074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ACB965-EDD4-144F-B457-4B76AFFA7CD9}"/>
                </a:ext>
              </a:extLst>
            </p:cNvPr>
            <p:cNvCxnSpPr/>
            <p:nvPr/>
          </p:nvCxnSpPr>
          <p:spPr>
            <a:xfrm>
              <a:off x="80518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606A8A-B9B0-DC46-AD0F-C461285DCCE6}"/>
                </a:ext>
              </a:extLst>
            </p:cNvPr>
            <p:cNvCxnSpPr/>
            <p:nvPr/>
          </p:nvCxnSpPr>
          <p:spPr>
            <a:xfrm>
              <a:off x="106934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029505-ECD9-D747-83AD-B60B39342FAF}"/>
                </a:ext>
              </a:extLst>
            </p:cNvPr>
            <p:cNvCxnSpPr/>
            <p:nvPr/>
          </p:nvCxnSpPr>
          <p:spPr>
            <a:xfrm flipH="1">
              <a:off x="7404100" y="5466583"/>
              <a:ext cx="5461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1E1FE6-AB1B-AC4D-8135-732760347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0" y="5466583"/>
              <a:ext cx="6096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333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43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9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2A4470-CB93-2B42-A638-EB9FC4F7DE82}"/>
              </a:ext>
            </a:extLst>
          </p:cNvPr>
          <p:cNvSpPr/>
          <p:nvPr/>
        </p:nvSpPr>
        <p:spPr>
          <a:xfrm>
            <a:off x="9646070" y="5996774"/>
            <a:ext cx="673100" cy="2795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644A-62B4-2F44-A523-8F0FB38AFD87}"/>
              </a:ext>
            </a:extLst>
          </p:cNvPr>
          <p:cNvCxnSpPr/>
          <p:nvPr/>
        </p:nvCxnSpPr>
        <p:spPr>
          <a:xfrm>
            <a:off x="7534334" y="6147998"/>
            <a:ext cx="20574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54438-4AB6-4C47-90D2-C95BC0D47307}"/>
              </a:ext>
            </a:extLst>
          </p:cNvPr>
          <p:cNvCxnSpPr>
            <a:cxnSpLocks/>
          </p:cNvCxnSpPr>
          <p:nvPr/>
        </p:nvCxnSpPr>
        <p:spPr>
          <a:xfrm>
            <a:off x="9982200" y="812800"/>
            <a:ext cx="0" cy="501506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89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Z-Score and the 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Standard Normal Curve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8F04A-1531-3E41-AD61-4C083AE88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7" t="6565" r="8685" b="6652"/>
          <a:stretch/>
        </p:blipFill>
        <p:spPr>
          <a:xfrm>
            <a:off x="3225800" y="1453627"/>
            <a:ext cx="9017000" cy="5404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FA3D4-C8AF-D049-9559-57617E32D531}"/>
              </a:ext>
            </a:extLst>
          </p:cNvPr>
          <p:cNvSpPr/>
          <p:nvPr/>
        </p:nvSpPr>
        <p:spPr>
          <a:xfrm>
            <a:off x="304800" y="2779190"/>
            <a:ext cx="375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Appendix A shows more exact p-values</a:t>
            </a:r>
          </a:p>
        </p:txBody>
      </p:sp>
    </p:spTree>
    <p:extLst>
      <p:ext uri="{BB962C8B-B14F-4D97-AF65-F5344CB8AC3E}">
        <p14:creationId xmlns:p14="http://schemas.microsoft.com/office/powerpoint/2010/main" val="3706977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regions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3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The SEM,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𝝁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, and M will be given to you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blipFill>
                <a:blip r:embed="rId3"/>
                <a:stretch>
                  <a:fillRect l="-653" t="-12195" r="-65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/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𝑆𝐷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9A27781-6779-CA48-96CD-3E7F6E6F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/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 and 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𝑐𝑟𝑖𝑡𝑖𝑐𝑎𝑙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Or</a:t>
                </a: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it, look up its p-value, and compare to our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level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8402F19-A5A0-3542-B759-AE038D4F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392" t="-3356" r="-297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72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 estimates is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Cohen’s d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4941902" y="2758923"/>
                <a:ext cx="2788648" cy="11932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𝑑𝑖𝑓𝑓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902" y="2758923"/>
                <a:ext cx="2788648" cy="11932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0F6F4-904B-5E4C-BA9A-6719B53D6AF3}"/>
              </a:ext>
            </a:extLst>
          </p:cNvPr>
          <p:cNvGraphicFramePr>
            <a:graphicFrameLocks noGrp="1"/>
          </p:cNvGraphicFramePr>
          <p:nvPr/>
        </p:nvGraphicFramePr>
        <p:xfrm>
          <a:off x="2273300" y="4185770"/>
          <a:ext cx="76454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4006104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60525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Estimated Size of the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86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07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on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XX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415592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Related Samples T-test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838200" y="2575620"/>
                <a:ext cx="10515600" cy="3149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Study about ping pong ability and our “Creation of Pong-</a:t>
                </a:r>
                <a:r>
                  <a:rPr lang="en-US" sz="2800" b="1" dirty="0" err="1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ers</a:t>
                </a: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” intervention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𝑻𝒊𝒎𝒆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𝑻𝒊𝒎𝒆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𝟖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𝒅𝒊𝒇𝒇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with a N = 36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think our intervention works so we want to test 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Can we say that it does work?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5620"/>
                <a:ext cx="10515600" cy="3149388"/>
              </a:xfrm>
              <a:prstGeom prst="rect">
                <a:avLst/>
              </a:prstGeom>
              <a:blipFill>
                <a:blip r:embed="rId3"/>
                <a:stretch>
                  <a:fillRect l="-965" t="-2008" r="-1930" b="-4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3887703" y="1519308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practice!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07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2" y="1108332"/>
            <a:ext cx="1141367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</a:p>
          <a:p>
            <a:pPr algn="ctr"/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Please post them to the discussion board before class starts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30D6B-58FB-6F42-B0AC-D167B8DED558}"/>
              </a:ext>
            </a:extLst>
          </p:cNvPr>
          <p:cNvSpPr txBox="1"/>
          <p:nvPr/>
        </p:nvSpPr>
        <p:spPr>
          <a:xfrm>
            <a:off x="3869882" y="5987018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of Pre-Recorded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215075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In-class discussion </a:t>
            </a:r>
          </a:p>
          <a:p>
            <a:r>
              <a:rPr lang="en-US" sz="8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B1FAB-D00D-C64C-BC45-441073EC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3" y="3429000"/>
            <a:ext cx="5446486" cy="27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33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T-tests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838200" y="2575620"/>
                <a:ext cx="10515600" cy="3578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Study about height and our “Creation of Super-Tall Humans” intervention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𝒑𝒐𝒑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𝟔𝟑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𝝈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? </m:t>
                    </m:r>
                  </m:oMath>
                </a14:m>
                <a:r>
                  <a:rPr lang="en-US" sz="1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  <a:hlinkClick r:id="rId3"/>
                  </a:rPr>
                  <a:t>https://en.wikipedia.org/wiki/IQ_classification</a:t>
                </a:r>
                <a:r>
                  <a:rPr lang="en-US" sz="1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𝑴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𝟕𝟎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𝑺𝑫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with a N = 36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think our intervention works so we want to test 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Can we say that it does work?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5620"/>
                <a:ext cx="10515600" cy="3578031"/>
              </a:xfrm>
              <a:prstGeom prst="rect">
                <a:avLst/>
              </a:prstGeom>
              <a:blipFill>
                <a:blip r:embed="rId4"/>
                <a:stretch>
                  <a:fillRect l="-965" t="-1767" r="-1930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3887703" y="1519308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practice!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83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Rules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191872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 make a handful of decisions along this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Alpha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Research and Null Hypotheses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1128950" y="4812414"/>
            <a:ext cx="9934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These are related to Type I and Type II errors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81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Reject that Null!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1825157" y="1690688"/>
            <a:ext cx="85416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don’t accept either the research or null hypotheses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72EC8-90A6-9E44-81DB-A2C6927AA8C3}"/>
              </a:ext>
            </a:extLst>
          </p:cNvPr>
          <p:cNvSpPr/>
          <p:nvPr/>
        </p:nvSpPr>
        <p:spPr>
          <a:xfrm>
            <a:off x="1825157" y="3623409"/>
            <a:ext cx="85416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Rather it is either evidence for or against the null</a:t>
            </a:r>
          </a:p>
          <a:p>
            <a:pPr algn="ctr"/>
            <a:endParaRPr lang="en-US" sz="1600" b="1" dirty="0">
              <a:solidFill>
                <a:schemeClr val="tx2"/>
              </a:solidFill>
              <a:latin typeface="Consolas" charset="0"/>
              <a:cs typeface="Consolas" charset="0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We do say that we </a:t>
            </a:r>
            <a:r>
              <a:rPr lang="en-US" sz="2800" b="1" dirty="0">
                <a:solidFill>
                  <a:schemeClr val="accent2"/>
                </a:solidFill>
                <a:latin typeface="Consolas" charset="0"/>
                <a:cs typeface="Consolas" charset="0"/>
              </a:rPr>
              <a:t>“reject” </a:t>
            </a: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or </a:t>
            </a:r>
            <a:r>
              <a:rPr lang="en-US" sz="2800" b="1" dirty="0">
                <a:solidFill>
                  <a:schemeClr val="accent2"/>
                </a:solidFill>
                <a:latin typeface="Consolas" charset="0"/>
                <a:cs typeface="Consolas" charset="0"/>
              </a:rPr>
              <a:t>“fail to reject”</a:t>
            </a: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the null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1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6525"/>
                <a:ext cx="10515600" cy="132556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What if we don’t know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 ?? 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6525"/>
                <a:ext cx="10515600" cy="1325563"/>
              </a:xfrm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DFA3D4-C8AF-D049-9559-57617E32D531}"/>
                  </a:ext>
                </a:extLst>
              </p:cNvPr>
              <p:cNvSpPr/>
              <p:nvPr/>
            </p:nvSpPr>
            <p:spPr>
              <a:xfrm>
                <a:off x="838200" y="1832035"/>
                <a:ext cx="9400504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Consolas" charset="0"/>
                    <a:ea typeface="Consolas" charset="0"/>
                    <a:cs typeface="Consolas" charset="0"/>
                  </a:rPr>
                  <a:t>We can use a </a:t>
                </a:r>
                <a:r>
                  <a:rPr lang="en-US" sz="3600" b="1" dirty="0">
                    <a:solidFill>
                      <a:schemeClr val="accent3"/>
                    </a:solidFill>
                    <a:latin typeface="Consolas" charset="0"/>
                    <a:ea typeface="Consolas" charset="0"/>
                    <a:cs typeface="Consolas" charset="0"/>
                  </a:rPr>
                  <a:t>one-sample t-test</a:t>
                </a:r>
                <a:r>
                  <a:rPr lang="en-US" sz="36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!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It’s just like the z-test but we estimate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 instead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and use a slightly different table for the p-values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latin typeface="Consolas" charset="0"/>
                    <a:ea typeface="Consolas" charset="0"/>
                    <a:cs typeface="Consolas" charset="0"/>
                  </a:rPr>
                  <a:t>Because it is more common, </a:t>
                </a:r>
                <a:r>
                  <a:rPr lang="en-US" sz="36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we will just show an example of the t-test </a:t>
                </a:r>
                <a:r>
                  <a:rPr lang="en-US" sz="3600" b="1" dirty="0">
                    <a:latin typeface="Consolas" charset="0"/>
                    <a:ea typeface="Consolas" charset="0"/>
                    <a:cs typeface="Consolas" charset="0"/>
                  </a:rPr>
                  <a:t>instead of the z-test.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DFA3D4-C8AF-D049-9559-57617E32D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2035"/>
                <a:ext cx="9400504" cy="4524315"/>
              </a:xfrm>
              <a:prstGeom prst="rect">
                <a:avLst/>
              </a:prstGeom>
              <a:blipFill>
                <a:blip r:embed="rId4"/>
                <a:stretch>
                  <a:fillRect l="-1889" t="-2241" r="-3374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798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What is a p-value?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1825157" y="1690688"/>
            <a:ext cx="85416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probability of getting an obtained value or a more extreme value assuming the null is true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72EC8-90A6-9E44-81DB-A2C6927AA8C3}"/>
              </a:ext>
            </a:extLst>
          </p:cNvPr>
          <p:cNvSpPr/>
          <p:nvPr/>
        </p:nvSpPr>
        <p:spPr>
          <a:xfrm>
            <a:off x="1825156" y="4306471"/>
            <a:ext cx="8541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Whether results are due to chance (sampling error)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41292-CC6A-454A-9155-CF39B799176B}"/>
              </a:ext>
            </a:extLst>
          </p:cNvPr>
          <p:cNvSpPr/>
          <p:nvPr/>
        </p:nvSpPr>
        <p:spPr>
          <a:xfrm>
            <a:off x="1825155" y="5731510"/>
            <a:ext cx="8541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Page 163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14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Evidence vs. Proof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838201" y="1690688"/>
            <a:ext cx="95286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cs typeface="Consolas" charset="0"/>
              </a:rPr>
              <a:t>Since we use p-values, there is always a chance that we made a Type I or Type II error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72EC8-90A6-9E44-81DB-A2C6927AA8C3}"/>
              </a:ext>
            </a:extLst>
          </p:cNvPr>
          <p:cNvSpPr/>
          <p:nvPr/>
        </p:nvSpPr>
        <p:spPr>
          <a:xfrm>
            <a:off x="1583856" y="3792518"/>
            <a:ext cx="8541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So we have evidence for or against it but we do NOT have PROOF of the research or null hypotheses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41292-CC6A-454A-9155-CF39B799176B}"/>
              </a:ext>
            </a:extLst>
          </p:cNvPr>
          <p:cNvSpPr/>
          <p:nvPr/>
        </p:nvSpPr>
        <p:spPr>
          <a:xfrm>
            <a:off x="1583857" y="5731510"/>
            <a:ext cx="8782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 like the discussion on Page 165 about this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7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Errors in Hypothesis Testing (any type)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6" descr="Image result for type 2 error">
            <a:extLst>
              <a:ext uri="{FF2B5EF4-FFF2-40B4-BE49-F238E27FC236}">
                <a16:creationId xmlns:a16="http://schemas.microsoft.com/office/drawing/2014/main" id="{C60077EF-9651-0249-B072-54893DF44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467" y="1423619"/>
            <a:ext cx="6933066" cy="519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712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339723"/>
            <a:ext cx="67564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252505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CI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D1A49-EB82-2846-9D58-BA9B5515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0" y="1566865"/>
            <a:ext cx="6965950" cy="5154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AF0B80-B045-6846-BEBA-A3ABD27D80F6}"/>
              </a:ext>
            </a:extLst>
          </p:cNvPr>
          <p:cNvSpPr txBox="1"/>
          <p:nvPr/>
        </p:nvSpPr>
        <p:spPr>
          <a:xfrm>
            <a:off x="787400" y="2732484"/>
            <a:ext cx="2382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Theory Behind 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F3763F-100B-4C40-9511-46E3D510EAF8}"/>
              </a:ext>
            </a:extLst>
          </p:cNvPr>
          <p:cNvCxnSpPr/>
          <p:nvPr/>
        </p:nvCxnSpPr>
        <p:spPr>
          <a:xfrm>
            <a:off x="3365500" y="3708260"/>
            <a:ext cx="73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77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339723"/>
            <a:ext cx="67564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252505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CI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F0B80-B045-6846-BEBA-A3ABD27D80F6}"/>
              </a:ext>
            </a:extLst>
          </p:cNvPr>
          <p:cNvSpPr txBox="1"/>
          <p:nvPr/>
        </p:nvSpPr>
        <p:spPr>
          <a:xfrm>
            <a:off x="787400" y="2732484"/>
            <a:ext cx="238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we use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5C806D-2DAB-754C-94DA-0BF66990D302}"/>
              </a:ext>
            </a:extLst>
          </p:cNvPr>
          <p:cNvCxnSpPr/>
          <p:nvPr/>
        </p:nvCxnSpPr>
        <p:spPr>
          <a:xfrm>
            <a:off x="3340100" y="3479660"/>
            <a:ext cx="73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125044-35FC-9D4D-B18F-64BD892EAEE9}"/>
              </a:ext>
            </a:extLst>
          </p:cNvPr>
          <p:cNvCxnSpPr/>
          <p:nvPr/>
        </p:nvCxnSpPr>
        <p:spPr>
          <a:xfrm>
            <a:off x="5486400" y="3213100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99D76D-10F8-8B4A-A1E3-9EF965CCCCF4}"/>
              </a:ext>
            </a:extLst>
          </p:cNvPr>
          <p:cNvCxnSpPr/>
          <p:nvPr/>
        </p:nvCxnSpPr>
        <p:spPr>
          <a:xfrm>
            <a:off x="10312400" y="3206610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38F5C-1C06-1D41-AF0B-E34BE8E6D3B7}"/>
              </a:ext>
            </a:extLst>
          </p:cNvPr>
          <p:cNvCxnSpPr>
            <a:cxnSpLocks/>
          </p:cNvCxnSpPr>
          <p:nvPr/>
        </p:nvCxnSpPr>
        <p:spPr>
          <a:xfrm>
            <a:off x="5486400" y="3479660"/>
            <a:ext cx="4826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A174D6-17A2-724C-9096-A47FD014D503}"/>
              </a:ext>
            </a:extLst>
          </p:cNvPr>
          <p:cNvSpPr txBox="1"/>
          <p:nvPr/>
        </p:nvSpPr>
        <p:spPr>
          <a:xfrm>
            <a:off x="4408380" y="4025760"/>
            <a:ext cx="2156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Lower Bound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E34AC-13ED-9D49-B538-CC97BDCA2FC1}"/>
              </a:ext>
            </a:extLst>
          </p:cNvPr>
          <p:cNvSpPr txBox="1"/>
          <p:nvPr/>
        </p:nvSpPr>
        <p:spPr>
          <a:xfrm>
            <a:off x="9234380" y="3976150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Upper Bound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F1F88-1DD8-6948-A5E8-CF9FA7ABCA63}"/>
              </a:ext>
            </a:extLst>
          </p:cNvPr>
          <p:cNvSpPr/>
          <p:nvPr/>
        </p:nvSpPr>
        <p:spPr>
          <a:xfrm>
            <a:off x="7715250" y="3297161"/>
            <a:ext cx="368300" cy="3649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E0ED9-E29C-C943-9E5A-27730F93FD78}"/>
              </a:ext>
            </a:extLst>
          </p:cNvPr>
          <p:cNvSpPr txBox="1"/>
          <p:nvPr/>
        </p:nvSpPr>
        <p:spPr>
          <a:xfrm>
            <a:off x="6921500" y="2676901"/>
            <a:ext cx="212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Our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754E95-ACE4-7B4C-A763-22ABCFA5591A}"/>
                  </a:ext>
                </a:extLst>
              </p:cNvPr>
              <p:cNvSpPr txBox="1"/>
              <p:nvPr/>
            </p:nvSpPr>
            <p:spPr>
              <a:xfrm>
                <a:off x="2189224" y="5208366"/>
                <a:ext cx="852130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𝑬𝒔𝒕𝒊𝒎𝒂𝒕𝒆</m:t>
                      </m:r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𝒄𝒓𝒊𝒕𝒊𝒄𝒂𝒍</m:t>
                          </m:r>
                        </m:sub>
                      </m:sSub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𝒆𝒔𝒕</m:t>
                          </m:r>
                        </m:sub>
                      </m:sSub>
                    </m:oMath>
                  </m:oMathPara>
                </a14:m>
                <a:endParaRPr lang="en-US" sz="5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754E95-ACE4-7B4C-A763-22ABCFA55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224" y="5208366"/>
                <a:ext cx="8521307" cy="830997"/>
              </a:xfrm>
              <a:prstGeom prst="rect">
                <a:avLst/>
              </a:prstGeom>
              <a:blipFill>
                <a:blip r:embed="rId3"/>
                <a:stretch>
                  <a:fillRect l="-119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429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339723"/>
            <a:ext cx="67564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252505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CI</a:t>
            </a:r>
            <a:endParaRPr lang="en-US" sz="16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125044-35FC-9D4D-B18F-64BD892EAEE9}"/>
              </a:ext>
            </a:extLst>
          </p:cNvPr>
          <p:cNvCxnSpPr/>
          <p:nvPr/>
        </p:nvCxnSpPr>
        <p:spPr>
          <a:xfrm>
            <a:off x="3873500" y="2428476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99D76D-10F8-8B4A-A1E3-9EF965CCCCF4}"/>
              </a:ext>
            </a:extLst>
          </p:cNvPr>
          <p:cNvCxnSpPr/>
          <p:nvPr/>
        </p:nvCxnSpPr>
        <p:spPr>
          <a:xfrm>
            <a:off x="8699500" y="2421986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38F5C-1C06-1D41-AF0B-E34BE8E6D3B7}"/>
              </a:ext>
            </a:extLst>
          </p:cNvPr>
          <p:cNvCxnSpPr>
            <a:cxnSpLocks/>
          </p:cNvCxnSpPr>
          <p:nvPr/>
        </p:nvCxnSpPr>
        <p:spPr>
          <a:xfrm>
            <a:off x="3873500" y="2695036"/>
            <a:ext cx="4826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A174D6-17A2-724C-9096-A47FD014D503}"/>
              </a:ext>
            </a:extLst>
          </p:cNvPr>
          <p:cNvSpPr txBox="1"/>
          <p:nvPr/>
        </p:nvSpPr>
        <p:spPr>
          <a:xfrm>
            <a:off x="2795480" y="3241136"/>
            <a:ext cx="2156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Lower Bound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E34AC-13ED-9D49-B538-CC97BDCA2FC1}"/>
              </a:ext>
            </a:extLst>
          </p:cNvPr>
          <p:cNvSpPr txBox="1"/>
          <p:nvPr/>
        </p:nvSpPr>
        <p:spPr>
          <a:xfrm>
            <a:off x="7621480" y="3191526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Upper Bound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F1F88-1DD8-6948-A5E8-CF9FA7ABCA63}"/>
              </a:ext>
            </a:extLst>
          </p:cNvPr>
          <p:cNvSpPr/>
          <p:nvPr/>
        </p:nvSpPr>
        <p:spPr>
          <a:xfrm>
            <a:off x="6102350" y="2512537"/>
            <a:ext cx="368300" cy="3649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E0ED9-E29C-C943-9E5A-27730F93FD78}"/>
              </a:ext>
            </a:extLst>
          </p:cNvPr>
          <p:cNvSpPr txBox="1"/>
          <p:nvPr/>
        </p:nvSpPr>
        <p:spPr>
          <a:xfrm>
            <a:off x="5308600" y="1892277"/>
            <a:ext cx="212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Our Estimate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3DCB-89AF-DE44-99C5-AEE0469B8FF4}"/>
              </a:ext>
            </a:extLst>
          </p:cNvPr>
          <p:cNvSpPr txBox="1"/>
          <p:nvPr/>
        </p:nvSpPr>
        <p:spPr>
          <a:xfrm>
            <a:off x="644448" y="4829999"/>
            <a:ext cx="454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Interpretation: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4DF6A2-6240-504C-8EDD-17F24DAFDCAE}"/>
                  </a:ext>
                </a:extLst>
              </p:cNvPr>
              <p:cNvSpPr txBox="1"/>
              <p:nvPr/>
            </p:nvSpPr>
            <p:spPr>
              <a:xfrm>
                <a:off x="5448597" y="4244170"/>
                <a:ext cx="632400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are 95% (when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.</m:t>
                    </m:r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𝟎𝟓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) confident that the true population value is between [Lower] and [Upper].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4DF6A2-6240-504C-8EDD-17F24DAFD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97" y="4244170"/>
                <a:ext cx="6324005" cy="2062103"/>
              </a:xfrm>
              <a:prstGeom prst="rect">
                <a:avLst/>
              </a:prstGeom>
              <a:blipFill>
                <a:blip r:embed="rId3"/>
                <a:stretch>
                  <a:fillRect l="-2204" t="-3659" r="-4208" b="-7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8320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164" y="1376803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2E2-D008-C344-8F8F-FA885E3438A9}"/>
              </a:ext>
            </a:extLst>
          </p:cNvPr>
          <p:cNvSpPr txBox="1"/>
          <p:nvPr/>
        </p:nvSpPr>
        <p:spPr>
          <a:xfrm>
            <a:off x="3914151" y="2782669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Using the Class Data &amp;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Office/Parks and Rec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8-4D66-7440-B0BD-5D47B9C75724}"/>
              </a:ext>
            </a:extLst>
          </p:cNvPr>
          <p:cNvSpPr txBox="1"/>
          <p:nvPr/>
        </p:nvSpPr>
        <p:spPr>
          <a:xfrm>
            <a:off x="4167427" y="4465534"/>
            <a:ext cx="3857146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 Hypothesis Test Example </a:t>
            </a:r>
          </a:p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(t-tests)</a:t>
            </a:r>
          </a:p>
        </p:txBody>
      </p:sp>
    </p:spTree>
    <p:extLst>
      <p:ext uri="{BB962C8B-B14F-4D97-AF65-F5344CB8AC3E}">
        <p14:creationId xmlns:p14="http://schemas.microsoft.com/office/powerpoint/2010/main" val="252988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One-Sample T-test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CE934A-05EB-A141-80B0-F32AD9B7BD11}"/>
                  </a:ext>
                </a:extLst>
              </p:cNvPr>
              <p:cNvSpPr txBox="1"/>
              <p:nvPr/>
            </p:nvSpPr>
            <p:spPr>
              <a:xfrm>
                <a:off x="3974617" y="2695239"/>
                <a:ext cx="3168624" cy="1037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𝑆𝐸𝑀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CE934A-05EB-A141-80B0-F32AD9B7B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617" y="2695239"/>
                <a:ext cx="3168624" cy="1037400"/>
              </a:xfrm>
              <a:prstGeom prst="rect">
                <a:avLst/>
              </a:prstGeom>
              <a:blipFill>
                <a:blip r:embed="rId3"/>
                <a:stretch>
                  <a:fillRect l="-2000" t="-8434" r="-2400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99DE1-6C56-CF4C-B508-3AE9F297BB60}"/>
                  </a:ext>
                </a:extLst>
              </p:cNvPr>
              <p:cNvSpPr txBox="1"/>
              <p:nvPr/>
            </p:nvSpPr>
            <p:spPr>
              <a:xfrm>
                <a:off x="4898363" y="4290660"/>
                <a:ext cx="2395271" cy="1144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𝑆𝐸𝑀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99DE1-6C56-CF4C-B508-3AE9F29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63" y="4290660"/>
                <a:ext cx="2395271" cy="1144352"/>
              </a:xfrm>
              <a:prstGeom prst="rect">
                <a:avLst/>
              </a:prstGeom>
              <a:blipFill>
                <a:blip r:embed="rId4"/>
                <a:stretch>
                  <a:fillRect l="-3704" t="-1099" r="-3175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1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One-Sample T-tests vs Z-test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576226"/>
                  </p:ext>
                </p:extLst>
              </p:nvPr>
            </p:nvGraphicFramePr>
            <p:xfrm>
              <a:off x="838200" y="1824566"/>
              <a:ext cx="10515600" cy="41812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and standard deviation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Z-Test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𝑆𝐸𝑀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but not the standard deviation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𝑆𝐸𝑀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𝑆𝐷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576226"/>
                  </p:ext>
                </p:extLst>
              </p:nvPr>
            </p:nvGraphicFramePr>
            <p:xfrm>
              <a:off x="838200" y="1824566"/>
              <a:ext cx="10515600" cy="41812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18006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and standard deviation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Z-Test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362" t="-28169" r="-725" b="-165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1923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but not the standard deviation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362" t="-119737" r="-725" b="-54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4015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3418</Words>
  <Application>Microsoft Macintosh PowerPoint</Application>
  <PresentationFormat>Widescreen</PresentationFormat>
  <Paragraphs>756</Paragraphs>
  <Slides>76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Consolas</vt:lpstr>
      <vt:lpstr>Office Theme</vt:lpstr>
      <vt:lpstr>Applied Statistical Analysis</vt:lpstr>
      <vt:lpstr>Today</vt:lpstr>
      <vt:lpstr>Tests</vt:lpstr>
      <vt:lpstr>Z-Scores for an Individual Point</vt:lpstr>
      <vt:lpstr>The Z for a Sample Mean</vt:lpstr>
      <vt:lpstr>Z-Score and the Standard Normal Curve</vt:lpstr>
      <vt:lpstr>What if we don’t know σ ?? </vt:lpstr>
      <vt:lpstr>The One-Sample T-test</vt:lpstr>
      <vt:lpstr>One-Sample T-tests vs Z-test</vt:lpstr>
      <vt:lpstr>Single-Sample T-tests</vt:lpstr>
      <vt:lpstr>Hypothesis Testing with T-Tests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an Effect Size and Describe it</vt:lpstr>
      <vt:lpstr>Interpreting the results</vt:lpstr>
      <vt:lpstr>Independent Samples t-test vs One-Sample t-test</vt:lpstr>
      <vt:lpstr>Still using the same t-distribution</vt:lpstr>
      <vt:lpstr>PowerPoint Presentation</vt:lpstr>
      <vt:lpstr>Hypothesis Testing with T-Tests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an Effect Size and Describe it</vt:lpstr>
      <vt:lpstr>Interpreting the results</vt:lpstr>
      <vt:lpstr>Independent Samples T-test</vt:lpstr>
      <vt:lpstr>Paired Samples T-test</vt:lpstr>
      <vt:lpstr>PowerPoint Presentation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an Effect Size and Describe it</vt:lpstr>
      <vt:lpstr>Interpreting the results</vt:lpstr>
      <vt:lpstr>Related Samples T-test</vt:lpstr>
      <vt:lpstr>PowerPoint Presentation</vt:lpstr>
      <vt:lpstr>PowerPoint Presentation</vt:lpstr>
      <vt:lpstr>Hypothesis Testing with T-tests</vt:lpstr>
      <vt:lpstr>Hypothesis Testing Rules</vt:lpstr>
      <vt:lpstr>Reject that Null!</vt:lpstr>
      <vt:lpstr>What is a p-value?</vt:lpstr>
      <vt:lpstr>Evidence vs. Proof</vt:lpstr>
      <vt:lpstr>Errors in Hypothesis Testing (any type)</vt:lpstr>
      <vt:lpstr>Confidence Intervals</vt:lpstr>
      <vt:lpstr>Confidence Intervals</vt:lpstr>
      <vt:lpstr>Confidence Intervals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247</cp:revision>
  <cp:lastPrinted>2018-01-24T21:23:57Z</cp:lastPrinted>
  <dcterms:created xsi:type="dcterms:W3CDTF">2017-12-29T23:46:42Z</dcterms:created>
  <dcterms:modified xsi:type="dcterms:W3CDTF">2019-12-20T06:36:13Z</dcterms:modified>
</cp:coreProperties>
</file>